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7"/>
  </p:notesMasterIdLst>
  <p:sldIdLst>
    <p:sldId id="716" r:id="rId3"/>
    <p:sldId id="706" r:id="rId4"/>
    <p:sldId id="707" r:id="rId5"/>
    <p:sldId id="708" r:id="rId6"/>
    <p:sldId id="710" r:id="rId7"/>
    <p:sldId id="711" r:id="rId8"/>
    <p:sldId id="712" r:id="rId9"/>
    <p:sldId id="694" r:id="rId10"/>
    <p:sldId id="713" r:id="rId11"/>
    <p:sldId id="714" r:id="rId12"/>
    <p:sldId id="715" r:id="rId13"/>
    <p:sldId id="705" r:id="rId14"/>
    <p:sldId id="719" r:id="rId15"/>
    <p:sldId id="718" r:id="rId16"/>
  </p:sldIdLst>
  <p:sldSz cx="9144000" cy="5143500" type="screen16x9"/>
  <p:notesSz cx="6858000" cy="9144000"/>
  <p:embeddedFontLst>
    <p:embeddedFont>
      <p:font typeface="Cambria Math" pitchFamily="18" charset="0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楷体" pitchFamily="49" charset="-122"/>
      <p:regular r:id="rId23"/>
    </p:embeddedFont>
    <p:embeddedFont>
      <p:font typeface="黑体" pitchFamily="49" charset="-122"/>
      <p:regular r:id="rId24"/>
    </p:embeddedFont>
    <p:embeddedFont>
      <p:font typeface="幼圆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22A"/>
    <a:srgbClr val="0000FF"/>
    <a:srgbClr val="FFFF00"/>
    <a:srgbClr val="FF0000"/>
    <a:srgbClr val="AEB3D9"/>
    <a:srgbClr val="D9DEF2"/>
    <a:srgbClr val="6878B4"/>
    <a:srgbClr val="FF9933"/>
    <a:srgbClr val="00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148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67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18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19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29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4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22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02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20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05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22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2235268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16653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120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7525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273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49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2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783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398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53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638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09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127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03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5287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3290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117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8255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971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016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6415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101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7279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0528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36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90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831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696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7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29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49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回顾与整理 生活小区（</a:t>
            </a:r>
            <a:r>
              <a:rPr lang="en-US" altLang="zh-CN" sz="12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10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190473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jpeg"/><Relationship Id="rId7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4669837" y="3886050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2278581" y="3886050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4674700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29799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635528" y="1435155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生活小区（</a:t>
            </a:r>
            <a:r>
              <a:rPr lang="en-US" altLang="zh-CN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320317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情境导入</a:t>
            </a: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4735265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活动探究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4721962" y="381552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课外活动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2259751" y="3782760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+mj-ea"/>
                <a:ea typeface="+mj-ea"/>
              </a:rPr>
              <a:t>扩展延伸</a:t>
            </a:r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231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>
            <a:extLst>
              <a:ext uri="{FF2B5EF4-FFF2-40B4-BE49-F238E27FC236}">
                <a16:creationId xmlns:a16="http://schemas.microsoft.com/office/drawing/2014/main" xmlns="" id="{36C5B9E1-A4DE-4B17-B1B5-9FB719DA2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1889815"/>
            <a:ext cx="909138" cy="9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y31.EPS" descr="id:2147514508;FounderCES">
            <a:extLst>
              <a:ext uri="{FF2B5EF4-FFF2-40B4-BE49-F238E27FC236}">
                <a16:creationId xmlns:a16="http://schemas.microsoft.com/office/drawing/2014/main" xmlns="" id="{7BA54BFF-B39D-4F8F-BCF9-459216BCFC3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83730" y="977275"/>
            <a:ext cx="3436742" cy="16664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56">
                <a:extLst>
                  <a:ext uri="{FF2B5EF4-FFF2-40B4-BE49-F238E27FC236}">
                    <a16:creationId xmlns:a16="http://schemas.microsoft.com/office/drawing/2014/main" xmlns="" id="{AEDBE4AB-BAC1-4484-98F2-B2EF36CB85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5536" y="339502"/>
                <a:ext cx="8231072" cy="12961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r>
                  <a:rPr lang="zh-CN" altLang="en-US" b="1" dirty="0">
                    <a:latin typeface="楷体" pitchFamily="49" charset="-122"/>
                    <a:ea typeface="楷体" pitchFamily="49" charset="-122"/>
                  </a:rPr>
                  <a:t>正常使用后，喷泉池内的水只需要占到池深的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smtClean="0"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b="1" dirty="0">
                    <a:latin typeface="楷体" pitchFamily="49" charset="-122"/>
                    <a:ea typeface="楷体" pitchFamily="49" charset="-122"/>
                  </a:rPr>
                  <a:t>，实际需要多少立方米水？</a:t>
                </a:r>
              </a:p>
            </p:txBody>
          </p:sp>
        </mc:Choice>
        <mc:Fallback>
          <p:sp>
            <p:nvSpPr>
              <p:cNvPr id="17" name="TextBox 5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EDBE4AB-BAC1-4484-98F2-B2EF36CB8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339502"/>
                <a:ext cx="8231072" cy="1296124"/>
              </a:xfrm>
              <a:prstGeom prst="rect">
                <a:avLst/>
              </a:prstGeom>
              <a:blipFill rotWithShape="1">
                <a:blip r:embed="rId4"/>
                <a:stretch>
                  <a:fillRect l="-1926" t="-6132" b="-424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对话气泡: 圆角矩形 19">
                <a:extLst>
                  <a:ext uri="{FF2B5EF4-FFF2-40B4-BE49-F238E27FC236}">
                    <a16:creationId xmlns:a16="http://schemas.microsoft.com/office/drawing/2014/main" xmlns="" id="{5DC0D366-84C4-4EA4-AFAD-87C6EEE1FBD8}"/>
                  </a:ext>
                </a:extLst>
              </p:cNvPr>
              <p:cNvSpPr/>
              <p:nvPr/>
            </p:nvSpPr>
            <p:spPr>
              <a:xfrm>
                <a:off x="1475656" y="1779662"/>
                <a:ext cx="3744416" cy="1371947"/>
              </a:xfrm>
              <a:prstGeom prst="wedgeRoundRectCallout">
                <a:avLst>
                  <a:gd name="adj1" fmla="val -58460"/>
                  <a:gd name="adj2" fmla="val -12430"/>
                  <a:gd name="adj3" fmla="val 16667"/>
                </a:avLst>
              </a:prstGeom>
              <a:no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喷泉池内的水只需要占到池深的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，也就是池内的水量占喷泉池容积的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20" name="对话气泡: 圆角矩形 1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DC0D366-84C4-4EA4-AFAD-87C6EEE1FB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779662"/>
                <a:ext cx="3744416" cy="1371947"/>
              </a:xfrm>
              <a:prstGeom prst="wedgeRoundRectCallout">
                <a:avLst>
                  <a:gd name="adj1" fmla="val -58460"/>
                  <a:gd name="adj2" fmla="val -12430"/>
                  <a:gd name="adj3" fmla="val 16667"/>
                </a:avLst>
              </a:prstGeom>
              <a:blipFill rotWithShape="1">
                <a:blip r:embed="rId5"/>
                <a:stretch>
                  <a:fillRect t="-7860" b="-6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xmlns="" id="{3231027D-B247-4874-8540-675826D06E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2996" y="3291830"/>
                <a:ext cx="4757276" cy="714683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r>
                  <a:rPr lang="en-US" altLang="zh-CN" sz="2800" b="1" dirty="0" smtClean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40.8×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=16.32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（立方米）</a:t>
                </a:r>
              </a:p>
            </p:txBody>
          </p:sp>
        </mc:Choice>
        <mc:Fallback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231027D-B247-4874-8540-675826D06E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2996" y="3291830"/>
                <a:ext cx="4757276" cy="714683"/>
              </a:xfrm>
              <a:prstGeom prst="rect">
                <a:avLst/>
              </a:prstGeom>
              <a:blipFill rotWithShape="1">
                <a:blip r:embed="rId6"/>
                <a:stretch>
                  <a:fillRect l="-2561" b="-5983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CC5DBF8-CB30-404A-900A-AADFDECB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2214" y="3957480"/>
            <a:ext cx="4932074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答：实际需要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16.32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立方米。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98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y31.EPS" descr="id:2147514508;FounderCES">
            <a:extLst>
              <a:ext uri="{FF2B5EF4-FFF2-40B4-BE49-F238E27FC236}">
                <a16:creationId xmlns:a16="http://schemas.microsoft.com/office/drawing/2014/main" xmlns="" id="{7BA54BFF-B39D-4F8F-BCF9-459216BCFC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83730" y="977275"/>
            <a:ext cx="3436742" cy="1666483"/>
          </a:xfrm>
          <a:prstGeom prst="rect">
            <a:avLst/>
          </a:prstGeom>
        </p:spPr>
      </p:pic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AEDBE4AB-BAC1-4484-98F2-B2EF36CB8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267494"/>
            <a:ext cx="8290765" cy="156966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喷泉开放时，每天要损耗掉池内水的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5%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。要保持喷泉池的正常状态，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每天要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0"/>
              </a:spcBef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池内补充多少水？</a:t>
            </a:r>
          </a:p>
        </p:txBody>
      </p:sp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5DC0D366-84C4-4EA4-AFAD-87C6EEE1FBD8}"/>
              </a:ext>
            </a:extLst>
          </p:cNvPr>
          <p:cNvSpPr/>
          <p:nvPr/>
        </p:nvSpPr>
        <p:spPr>
          <a:xfrm>
            <a:off x="1763688" y="2363453"/>
            <a:ext cx="3147391" cy="568337"/>
          </a:xfrm>
          <a:prstGeom prst="wedgeRoundRectCallout">
            <a:avLst>
              <a:gd name="adj1" fmla="val -56473"/>
              <a:gd name="adj2" fmla="val -3545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补充的水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损耗的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3231027D-B247-4874-8540-675826D0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0927" y="3147814"/>
            <a:ext cx="5416684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16.32×5%=0.816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（立方米）</a:t>
            </a: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CC5DBF8-CB30-404A-900A-AADFDECB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5186" y="3775176"/>
            <a:ext cx="6313158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答：每天要在池内补充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0.816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立方米水。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5B5FD7FA-553E-46AA-BFB4-B5982D076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946754"/>
            <a:ext cx="940874" cy="112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592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95714AE-20D5-43A6-A4BF-364D2DFAC1D8}"/>
              </a:ext>
            </a:extLst>
          </p:cNvPr>
          <p:cNvSpPr/>
          <p:nvPr/>
        </p:nvSpPr>
        <p:spPr>
          <a:xfrm>
            <a:off x="827584" y="555526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小区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是现代人城市聚居的一种重要方式，和谐文明的小区生活能提升幸福感。小区生活有以下常识：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6AFC732-CEED-470A-80D6-75214E093202}"/>
              </a:ext>
            </a:extLst>
          </p:cNvPr>
          <p:cNvSpPr/>
          <p:nvPr/>
        </p:nvSpPr>
        <p:spPr>
          <a:xfrm>
            <a:off x="971600" y="134761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爱护小区公共设施。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居家环境保持整洁，废物不要轻易抛弃户外。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当街过道最好不要晾晒衣物，注意房屋外面停放的车辆是否妨碍交通。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邻里之间和睦相处，互相帮助，遵守规则。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注意：收音机、音响、电视机及谈笑等，声音不可过高，以免妨碍他人作息。入室应先按铃或扣门，等候室内回答，然后进入。不应窥视或窃听，以尊重他人隐私权。邻居遇有凶丧，不可作乐高歌。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扩展延伸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25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课外活动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2" name="矩形 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2173182"/>
            <a:ext cx="4392488" cy="61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画一画自己小区的平面图。</a:t>
            </a:r>
            <a:endParaRPr lang="en-US" altLang="zh-CN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33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520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0544" y="555526"/>
            <a:ext cx="6087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这是某生活小区的平面示意图。</a:t>
            </a:r>
          </a:p>
        </p:txBody>
      </p:sp>
      <p:pic>
        <p:nvPicPr>
          <p:cNvPr id="12" name="PY30.eps" descr="id:2147514452;FounderCES">
            <a:extLst>
              <a:ext uri="{FF2B5EF4-FFF2-40B4-BE49-F238E27FC236}">
                <a16:creationId xmlns:a16="http://schemas.microsoft.com/office/drawing/2014/main" xmlns="" id="{C19CB534-2222-4C0D-BBB6-8464DCA11A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987574"/>
            <a:ext cx="3991301" cy="2491797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C38EE662-4289-49EB-9CBB-FBB807A69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0904" y="3465201"/>
            <a:ext cx="909138" cy="9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EF1A2A77-4BF8-4D84-83F6-8A09496D60C0}"/>
              </a:ext>
            </a:extLst>
          </p:cNvPr>
          <p:cNvSpPr/>
          <p:nvPr/>
        </p:nvSpPr>
        <p:spPr>
          <a:xfrm>
            <a:off x="1522950" y="3759966"/>
            <a:ext cx="6433426" cy="756000"/>
          </a:xfrm>
          <a:prstGeom prst="wedgeRoundRectCallout">
            <a:avLst>
              <a:gd name="adj1" fmla="val -53722"/>
              <a:gd name="adj2" fmla="val -32763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小区有九栋居民楼、音乐喷泉、管理处、卫生院和学校。按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1∶2000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的比例画在示意图上。</a:t>
            </a:r>
          </a:p>
        </p:txBody>
      </p:sp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5364088" y="1095854"/>
            <a:ext cx="3096000" cy="2412000"/>
          </a:xfrm>
          <a:prstGeom prst="round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号楼在大门的北面；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号楼在大门的东北面；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号楼在大门的西北面。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93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Y30.eps" descr="id:2147514452;FounderCES">
            <a:extLst>
              <a:ext uri="{FF2B5EF4-FFF2-40B4-BE49-F238E27FC236}">
                <a16:creationId xmlns:a16="http://schemas.microsoft.com/office/drawing/2014/main" xmlns="" id="{C19CB534-2222-4C0D-BBB6-8464DCA11A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445594" y="1365075"/>
            <a:ext cx="3251319" cy="2078488"/>
          </a:xfrm>
          <a:prstGeom prst="rect">
            <a:avLst/>
          </a:prstGeom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D68C36B2-95B6-4DDD-B920-9750C5C5435E}"/>
              </a:ext>
            </a:extLst>
          </p:cNvPr>
          <p:cNvSpPr/>
          <p:nvPr/>
        </p:nvSpPr>
        <p:spPr>
          <a:xfrm>
            <a:off x="5479140" y="1398140"/>
            <a:ext cx="2993354" cy="19039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546815"/>
            <a:ext cx="556437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这个小区的占地面积是多少？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xmlns="" id="{734D9E98-E1A0-4D2F-823D-34E915A49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542" y="1275606"/>
            <a:ext cx="909138" cy="9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:a16="http://schemas.microsoft.com/office/drawing/2014/main" xmlns="" id="{BF1A25F6-3ADC-4104-B349-C1BAB25FA70E}"/>
              </a:ext>
            </a:extLst>
          </p:cNvPr>
          <p:cNvSpPr/>
          <p:nvPr/>
        </p:nvSpPr>
        <p:spPr>
          <a:xfrm>
            <a:off x="1787391" y="1458439"/>
            <a:ext cx="2808312" cy="465239"/>
          </a:xfrm>
          <a:prstGeom prst="wedgeRoundRectCallout">
            <a:avLst>
              <a:gd name="adj1" fmla="val -56785"/>
              <a:gd name="adj2" fmla="val -537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要先测量图上长度。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C5F1BD20-706D-455F-BC6F-F447D36806B9}"/>
              </a:ext>
            </a:extLst>
          </p:cNvPr>
          <p:cNvCxnSpPr>
            <a:cxnSpLocks/>
          </p:cNvCxnSpPr>
          <p:nvPr/>
        </p:nvCxnSpPr>
        <p:spPr>
          <a:xfrm>
            <a:off x="5507943" y="3296638"/>
            <a:ext cx="2978953" cy="89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8D08E16A-F083-40F4-8D76-D5119D3A800C}"/>
              </a:ext>
            </a:extLst>
          </p:cNvPr>
          <p:cNvCxnSpPr>
            <a:cxnSpLocks/>
          </p:cNvCxnSpPr>
          <p:nvPr/>
        </p:nvCxnSpPr>
        <p:spPr>
          <a:xfrm flipV="1">
            <a:off x="8472494" y="1398140"/>
            <a:ext cx="0" cy="19074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7523654-9CFF-4238-BDC6-EEEC1A589378}"/>
              </a:ext>
            </a:extLst>
          </p:cNvPr>
          <p:cNvCxnSpPr>
            <a:cxnSpLocks/>
          </p:cNvCxnSpPr>
          <p:nvPr/>
        </p:nvCxnSpPr>
        <p:spPr>
          <a:xfrm>
            <a:off x="6333242" y="1398140"/>
            <a:ext cx="21392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8AD0DBF9-66B9-417F-9ABB-00C53EC7A9B4}"/>
              </a:ext>
            </a:extLst>
          </p:cNvPr>
          <p:cNvCxnSpPr>
            <a:cxnSpLocks/>
          </p:cNvCxnSpPr>
          <p:nvPr/>
        </p:nvCxnSpPr>
        <p:spPr>
          <a:xfrm flipH="1" flipV="1">
            <a:off x="5493811" y="1884861"/>
            <a:ext cx="14132" cy="14206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6702D5B9-0B81-4E6C-8CB9-00FC30F82E63}"/>
              </a:ext>
            </a:extLst>
          </p:cNvPr>
          <p:cNvCxnSpPr>
            <a:cxnSpLocks/>
          </p:cNvCxnSpPr>
          <p:nvPr/>
        </p:nvCxnSpPr>
        <p:spPr>
          <a:xfrm flipV="1">
            <a:off x="5493811" y="1884861"/>
            <a:ext cx="546490" cy="5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28F4BC08-1462-47CD-84F1-547DD24B83D5}"/>
              </a:ext>
            </a:extLst>
          </p:cNvPr>
          <p:cNvCxnSpPr>
            <a:cxnSpLocks/>
          </p:cNvCxnSpPr>
          <p:nvPr/>
        </p:nvCxnSpPr>
        <p:spPr>
          <a:xfrm>
            <a:off x="6027118" y="1695360"/>
            <a:ext cx="306124" cy="17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B9E8CB68-EB1A-4CBE-ACDD-5A43E01C0D99}"/>
              </a:ext>
            </a:extLst>
          </p:cNvPr>
          <p:cNvCxnSpPr>
            <a:cxnSpLocks/>
          </p:cNvCxnSpPr>
          <p:nvPr/>
        </p:nvCxnSpPr>
        <p:spPr>
          <a:xfrm flipV="1">
            <a:off x="6035282" y="1687501"/>
            <a:ext cx="0" cy="1973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0978D1D4-29CC-49B1-80B8-B37568CB115C}"/>
              </a:ext>
            </a:extLst>
          </p:cNvPr>
          <p:cNvCxnSpPr>
            <a:cxnSpLocks/>
          </p:cNvCxnSpPr>
          <p:nvPr/>
        </p:nvCxnSpPr>
        <p:spPr>
          <a:xfrm flipV="1">
            <a:off x="6333242" y="1398141"/>
            <a:ext cx="0" cy="305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2">
            <a:extLst>
              <a:ext uri="{FF2B5EF4-FFF2-40B4-BE49-F238E27FC236}">
                <a16:creationId xmlns:a16="http://schemas.microsoft.com/office/drawing/2014/main" xmlns="" id="{FCDE614A-4B6E-4A14-B43F-A9969B19B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5889" y="3466175"/>
            <a:ext cx="929807" cy="119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对话气泡: 圆角矩形 66">
            <a:extLst>
              <a:ext uri="{FF2B5EF4-FFF2-40B4-BE49-F238E27FC236}">
                <a16:creationId xmlns:a16="http://schemas.microsoft.com/office/drawing/2014/main" xmlns="" id="{0CFFD602-56A2-4CB5-92CE-6A809183B3C6}"/>
              </a:ext>
            </a:extLst>
          </p:cNvPr>
          <p:cNvSpPr/>
          <p:nvPr/>
        </p:nvSpPr>
        <p:spPr>
          <a:xfrm>
            <a:off x="1979712" y="3489468"/>
            <a:ext cx="4708575" cy="882482"/>
          </a:xfrm>
          <a:prstGeom prst="wedgeRoundRectCallout">
            <a:avLst>
              <a:gd name="adj1" fmla="val -57537"/>
              <a:gd name="adj2" fmla="val 15032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测量时可把平面图看成一个长方形，再去掉左上角的两个长方形。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313B2E21-F211-4F99-9CDA-6621EAE1BD0A}"/>
              </a:ext>
            </a:extLst>
          </p:cNvPr>
          <p:cNvSpPr txBox="1"/>
          <p:nvPr/>
        </p:nvSpPr>
        <p:spPr>
          <a:xfrm>
            <a:off x="6625938" y="3344093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87CC68FE-B66F-4703-BB7C-E63101FFC038}"/>
              </a:ext>
            </a:extLst>
          </p:cNvPr>
          <p:cNvSpPr txBox="1"/>
          <p:nvPr/>
        </p:nvSpPr>
        <p:spPr>
          <a:xfrm>
            <a:off x="8480754" y="2277686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AD333332-F698-49E6-B9B7-1E03D30799CD}"/>
              </a:ext>
            </a:extLst>
          </p:cNvPr>
          <p:cNvSpPr txBox="1"/>
          <p:nvPr/>
        </p:nvSpPr>
        <p:spPr>
          <a:xfrm>
            <a:off x="6276059" y="1370638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1.1cm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3340A51C-EDEA-4BAE-BCC5-672D0AE678CB}"/>
              </a:ext>
            </a:extLst>
          </p:cNvPr>
          <p:cNvSpPr txBox="1"/>
          <p:nvPr/>
        </p:nvSpPr>
        <p:spPr>
          <a:xfrm>
            <a:off x="5792460" y="1428901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1.2cm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7457ECBF-EEA7-48D3-84F7-4E4C75376312}"/>
              </a:ext>
            </a:extLst>
          </p:cNvPr>
          <p:cNvSpPr txBox="1"/>
          <p:nvPr/>
        </p:nvSpPr>
        <p:spPr>
          <a:xfrm>
            <a:off x="5988529" y="1648323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0.9cm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05EC3CDB-CC63-43E5-BAB7-0CE7D46A1B94}"/>
              </a:ext>
            </a:extLst>
          </p:cNvPr>
          <p:cNvSpPr txBox="1"/>
          <p:nvPr/>
        </p:nvSpPr>
        <p:spPr>
          <a:xfrm>
            <a:off x="5417177" y="1611476"/>
            <a:ext cx="699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2.8cm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活动探究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6" action="ppaction://hlinksldjump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475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5" grpId="0" animBg="1"/>
      <p:bldP spid="67" grpId="0" animBg="1"/>
      <p:bldP spid="57" grpId="0"/>
      <p:bldP spid="68" grpId="0"/>
      <p:bldP spid="69" grpId="0"/>
      <p:bldP spid="70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D68C36B2-95B6-4DDD-B920-9750C5C5435E}"/>
              </a:ext>
            </a:extLst>
          </p:cNvPr>
          <p:cNvSpPr/>
          <p:nvPr/>
        </p:nvSpPr>
        <p:spPr>
          <a:xfrm>
            <a:off x="5436096" y="511020"/>
            <a:ext cx="2993354" cy="19039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411510"/>
            <a:ext cx="4983344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这个小区的占地面积是多少？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C5F1BD20-706D-455F-BC6F-F447D36806B9}"/>
              </a:ext>
            </a:extLst>
          </p:cNvPr>
          <p:cNvCxnSpPr>
            <a:cxnSpLocks/>
          </p:cNvCxnSpPr>
          <p:nvPr/>
        </p:nvCxnSpPr>
        <p:spPr>
          <a:xfrm>
            <a:off x="5464899" y="2409518"/>
            <a:ext cx="2978953" cy="89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8D08E16A-F083-40F4-8D76-D5119D3A800C}"/>
              </a:ext>
            </a:extLst>
          </p:cNvPr>
          <p:cNvCxnSpPr>
            <a:cxnSpLocks/>
          </p:cNvCxnSpPr>
          <p:nvPr/>
        </p:nvCxnSpPr>
        <p:spPr>
          <a:xfrm flipV="1">
            <a:off x="8429450" y="511020"/>
            <a:ext cx="0" cy="19074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97523654-9CFF-4238-BDC6-EEEC1A589378}"/>
              </a:ext>
            </a:extLst>
          </p:cNvPr>
          <p:cNvCxnSpPr>
            <a:cxnSpLocks/>
          </p:cNvCxnSpPr>
          <p:nvPr/>
        </p:nvCxnSpPr>
        <p:spPr>
          <a:xfrm>
            <a:off x="6290198" y="511020"/>
            <a:ext cx="21392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8AD0DBF9-66B9-417F-9ABB-00C53EC7A9B4}"/>
              </a:ext>
            </a:extLst>
          </p:cNvPr>
          <p:cNvCxnSpPr>
            <a:cxnSpLocks/>
          </p:cNvCxnSpPr>
          <p:nvPr/>
        </p:nvCxnSpPr>
        <p:spPr>
          <a:xfrm flipH="1" flipV="1">
            <a:off x="5450767" y="997741"/>
            <a:ext cx="14132" cy="14206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6702D5B9-0B81-4E6C-8CB9-00FC30F82E63}"/>
              </a:ext>
            </a:extLst>
          </p:cNvPr>
          <p:cNvCxnSpPr>
            <a:cxnSpLocks/>
          </p:cNvCxnSpPr>
          <p:nvPr/>
        </p:nvCxnSpPr>
        <p:spPr>
          <a:xfrm flipV="1">
            <a:off x="5450767" y="997741"/>
            <a:ext cx="546490" cy="5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28F4BC08-1462-47CD-84F1-547DD24B83D5}"/>
              </a:ext>
            </a:extLst>
          </p:cNvPr>
          <p:cNvCxnSpPr>
            <a:cxnSpLocks/>
          </p:cNvCxnSpPr>
          <p:nvPr/>
        </p:nvCxnSpPr>
        <p:spPr>
          <a:xfrm>
            <a:off x="5984074" y="808240"/>
            <a:ext cx="306124" cy="17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B9E8CB68-EB1A-4CBE-ACDD-5A43E01C0D99}"/>
              </a:ext>
            </a:extLst>
          </p:cNvPr>
          <p:cNvCxnSpPr>
            <a:cxnSpLocks/>
          </p:cNvCxnSpPr>
          <p:nvPr/>
        </p:nvCxnSpPr>
        <p:spPr>
          <a:xfrm flipV="1">
            <a:off x="5992238" y="800381"/>
            <a:ext cx="0" cy="1973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="" id="{0978D1D4-29CC-49B1-80B8-B37568CB115C}"/>
              </a:ext>
            </a:extLst>
          </p:cNvPr>
          <p:cNvCxnSpPr>
            <a:cxnSpLocks/>
          </p:cNvCxnSpPr>
          <p:nvPr/>
        </p:nvCxnSpPr>
        <p:spPr>
          <a:xfrm flipV="1">
            <a:off x="6290198" y="511021"/>
            <a:ext cx="0" cy="305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313B2E21-F211-4F99-9CDA-6621EAE1BD0A}"/>
              </a:ext>
            </a:extLst>
          </p:cNvPr>
          <p:cNvSpPr txBox="1"/>
          <p:nvPr/>
        </p:nvSpPr>
        <p:spPr>
          <a:xfrm>
            <a:off x="6582894" y="229468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87CC68FE-B66F-4703-BB7C-E63101FFC038}"/>
              </a:ext>
            </a:extLst>
          </p:cNvPr>
          <p:cNvSpPr txBox="1"/>
          <p:nvPr/>
        </p:nvSpPr>
        <p:spPr>
          <a:xfrm>
            <a:off x="8437710" y="139056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AD333332-F698-49E6-B9B7-1E03D30799CD}"/>
              </a:ext>
            </a:extLst>
          </p:cNvPr>
          <p:cNvSpPr txBox="1"/>
          <p:nvPr/>
        </p:nvSpPr>
        <p:spPr>
          <a:xfrm>
            <a:off x="6233015" y="483518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1.1cm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3340A51C-EDEA-4BAE-BCC5-672D0AE678CB}"/>
              </a:ext>
            </a:extLst>
          </p:cNvPr>
          <p:cNvSpPr txBox="1"/>
          <p:nvPr/>
        </p:nvSpPr>
        <p:spPr>
          <a:xfrm>
            <a:off x="5749416" y="541781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1.2cm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7457ECBF-EEA7-48D3-84F7-4E4C75376312}"/>
              </a:ext>
            </a:extLst>
          </p:cNvPr>
          <p:cNvSpPr txBox="1"/>
          <p:nvPr/>
        </p:nvSpPr>
        <p:spPr>
          <a:xfrm>
            <a:off x="5945485" y="761203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0.9cm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05EC3CDB-CC63-43E5-BAB7-0CE7D46A1B94}"/>
              </a:ext>
            </a:extLst>
          </p:cNvPr>
          <p:cNvSpPr txBox="1"/>
          <p:nvPr/>
        </p:nvSpPr>
        <p:spPr>
          <a:xfrm>
            <a:off x="5457698" y="108068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2.8cm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" name="Picture 3">
            <a:extLst>
              <a:ext uri="{FF2B5EF4-FFF2-40B4-BE49-F238E27FC236}">
                <a16:creationId xmlns:a16="http://schemas.microsoft.com/office/drawing/2014/main" xmlns="" id="{AEA1C95E-5F14-412E-B179-FCD33398F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0534" y="1131590"/>
            <a:ext cx="909138" cy="9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对话气泡: 圆角矩形 31">
            <a:extLst>
              <a:ext uri="{FF2B5EF4-FFF2-40B4-BE49-F238E27FC236}">
                <a16:creationId xmlns:a16="http://schemas.microsoft.com/office/drawing/2014/main" xmlns="" id="{86458063-42EC-4E34-BEC3-485DCB2F0452}"/>
              </a:ext>
            </a:extLst>
          </p:cNvPr>
          <p:cNvSpPr/>
          <p:nvPr/>
        </p:nvSpPr>
        <p:spPr>
          <a:xfrm>
            <a:off x="1796339" y="1275606"/>
            <a:ext cx="3211505" cy="665331"/>
          </a:xfrm>
          <a:prstGeom prst="wedgeRoundRectCallout">
            <a:avLst>
              <a:gd name="adj1" fmla="val -56785"/>
              <a:gd name="adj2" fmla="val -5376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先根据比例尺和图上距离求出实际距离。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78B8E224-AF22-4E18-B6DD-76194CB7C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803" y="2283718"/>
            <a:ext cx="465612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1∶2000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，即图上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厘米实际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米。</a:t>
            </a: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xmlns="" id="{F7B9DC84-19EF-4F5D-A801-6B93E05CD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957" y="2701138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13×20=260m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56">
            <a:extLst>
              <a:ext uri="{FF2B5EF4-FFF2-40B4-BE49-F238E27FC236}">
                <a16:creationId xmlns:a16="http://schemas.microsoft.com/office/drawing/2014/main" xmlns="" id="{EE098A31-F26E-4558-9208-6024FF8AA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6174" y="2745383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9×20=180m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56">
            <a:extLst>
              <a:ext uri="{FF2B5EF4-FFF2-40B4-BE49-F238E27FC236}">
                <a16:creationId xmlns:a16="http://schemas.microsoft.com/office/drawing/2014/main" xmlns="" id="{4D1F66A9-82DE-4A76-B692-68164CB38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354" y="2754725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1.1×20=22m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TextBox 56">
            <a:extLst>
              <a:ext uri="{FF2B5EF4-FFF2-40B4-BE49-F238E27FC236}">
                <a16:creationId xmlns:a16="http://schemas.microsoft.com/office/drawing/2014/main" xmlns="" id="{C798AADB-D89B-4F87-92DF-4CCEFF548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94" y="3098526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1.2×20=24m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TextBox 56">
            <a:extLst>
              <a:ext uri="{FF2B5EF4-FFF2-40B4-BE49-F238E27FC236}">
                <a16:creationId xmlns:a16="http://schemas.microsoft.com/office/drawing/2014/main" xmlns="" id="{60FBCB8A-302F-4366-A88F-703CA40F1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448" y="3133039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0.9×20=18m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Box 56">
            <a:extLst>
              <a:ext uri="{FF2B5EF4-FFF2-40B4-BE49-F238E27FC236}">
                <a16:creationId xmlns:a16="http://schemas.microsoft.com/office/drawing/2014/main" xmlns="" id="{28A15ADA-8B84-47E8-8356-F72FDA357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9319" y="3162079"/>
            <a:ext cx="201839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2.8×20=56m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xmlns="" id="{59FDFEDE-A4B9-43CA-8E98-A745814E3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615" y="3689531"/>
            <a:ext cx="573595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260×180-56×18-(56+24)×22=44032m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baseline="30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AA16C719-11CE-4EAD-8C71-E68A16EA5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5421" y="4126140"/>
            <a:ext cx="573595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答：这个小区的占地面积是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44032m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baseline="30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49" name="图片 4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50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1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/>
      <p:bldP spid="37" grpId="0"/>
      <p:bldP spid="39" grpId="0"/>
      <p:bldP spid="41" grpId="0"/>
      <p:bldP spid="43" grpId="0"/>
      <p:bldP spid="44" grpId="0"/>
      <p:bldP spid="45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>
            <a:extLst>
              <a:ext uri="{FF2B5EF4-FFF2-40B4-BE49-F238E27FC236}">
                <a16:creationId xmlns:a16="http://schemas.microsoft.com/office/drawing/2014/main" xmlns="" id="{19C7C2EE-BABD-4BF4-8DA9-F261FD505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779662"/>
            <a:ext cx="994836" cy="119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432" y="465515"/>
            <a:ext cx="5106664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绿地面积占整个小区面积的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32%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，小区内的绿地面积是多少？</a:t>
            </a:r>
          </a:p>
        </p:txBody>
      </p:sp>
      <p:sp>
        <p:nvSpPr>
          <p:cNvPr id="32" name="对话气泡: 圆角矩形 31">
            <a:extLst>
              <a:ext uri="{FF2B5EF4-FFF2-40B4-BE49-F238E27FC236}">
                <a16:creationId xmlns:a16="http://schemas.microsoft.com/office/drawing/2014/main" xmlns="" id="{86458063-42EC-4E34-BEC3-485DCB2F0452}"/>
              </a:ext>
            </a:extLst>
          </p:cNvPr>
          <p:cNvSpPr/>
          <p:nvPr/>
        </p:nvSpPr>
        <p:spPr>
          <a:xfrm>
            <a:off x="1473621" y="1779662"/>
            <a:ext cx="3746451" cy="1162208"/>
          </a:xfrm>
          <a:prstGeom prst="wedgeRoundRectCallout">
            <a:avLst>
              <a:gd name="adj1" fmla="val -56785"/>
              <a:gd name="adj2" fmla="val -5376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小区面积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绿地面积占整个小区面积的百分比，就能求出小区的绿地面积。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78B8E224-AF22-4E18-B6DD-76194CB7C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1515" y="3219822"/>
            <a:ext cx="5552944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44032×32%=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14090.24 m</a:t>
            </a:r>
            <a:r>
              <a:rPr lang="en-US" altLang="zh-CN" sz="2800" b="1" baseline="30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AA16C719-11CE-4EAD-8C71-E68A16EA5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785500"/>
            <a:ext cx="684076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答：这个小区的绿地面积是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14090.24 m</a:t>
            </a:r>
            <a:r>
              <a:rPr lang="en-US" altLang="zh-CN" sz="2800" b="1" baseline="30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baseline="30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4" name="图片 3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7" name="TextBox 56">
            <a:extLst>
              <a:ext uri="{FF2B5EF4-FFF2-40B4-BE49-F238E27FC236}">
                <a16:creationId xmlns:a16="http://schemas.microsoft.com/office/drawing/2014/main" xmlns="" id="{59FDFEDE-A4B9-43CA-8E98-A745814E3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3645" y="1203598"/>
            <a:ext cx="161473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44032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m</a:t>
            </a:r>
            <a:r>
              <a:rPr lang="en-US" altLang="zh-CN" sz="2400" b="1" baseline="30000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baseline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68C36B2-95B6-4DDD-B920-9750C5C5435E}"/>
              </a:ext>
            </a:extLst>
          </p:cNvPr>
          <p:cNvSpPr/>
          <p:nvPr/>
        </p:nvSpPr>
        <p:spPr>
          <a:xfrm>
            <a:off x="5436096" y="511020"/>
            <a:ext cx="2993354" cy="19039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C5F1BD20-706D-455F-BC6F-F447D36806B9}"/>
              </a:ext>
            </a:extLst>
          </p:cNvPr>
          <p:cNvCxnSpPr>
            <a:cxnSpLocks/>
          </p:cNvCxnSpPr>
          <p:nvPr/>
        </p:nvCxnSpPr>
        <p:spPr>
          <a:xfrm>
            <a:off x="5464899" y="2409518"/>
            <a:ext cx="2978953" cy="89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8D08E16A-F083-40F4-8D76-D5119D3A800C}"/>
              </a:ext>
            </a:extLst>
          </p:cNvPr>
          <p:cNvCxnSpPr>
            <a:cxnSpLocks/>
          </p:cNvCxnSpPr>
          <p:nvPr/>
        </p:nvCxnSpPr>
        <p:spPr>
          <a:xfrm flipV="1">
            <a:off x="8429450" y="511020"/>
            <a:ext cx="0" cy="19074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97523654-9CFF-4238-BDC6-EEEC1A589378}"/>
              </a:ext>
            </a:extLst>
          </p:cNvPr>
          <p:cNvCxnSpPr>
            <a:cxnSpLocks/>
          </p:cNvCxnSpPr>
          <p:nvPr/>
        </p:nvCxnSpPr>
        <p:spPr>
          <a:xfrm>
            <a:off x="6290198" y="511020"/>
            <a:ext cx="21392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8AD0DBF9-66B9-417F-9ABB-00C53EC7A9B4}"/>
              </a:ext>
            </a:extLst>
          </p:cNvPr>
          <p:cNvCxnSpPr>
            <a:cxnSpLocks/>
          </p:cNvCxnSpPr>
          <p:nvPr/>
        </p:nvCxnSpPr>
        <p:spPr>
          <a:xfrm flipH="1" flipV="1">
            <a:off x="5450767" y="997741"/>
            <a:ext cx="14132" cy="14206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6702D5B9-0B81-4E6C-8CB9-00FC30F82E63}"/>
              </a:ext>
            </a:extLst>
          </p:cNvPr>
          <p:cNvCxnSpPr>
            <a:cxnSpLocks/>
          </p:cNvCxnSpPr>
          <p:nvPr/>
        </p:nvCxnSpPr>
        <p:spPr>
          <a:xfrm flipV="1">
            <a:off x="5450767" y="997741"/>
            <a:ext cx="546490" cy="5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28F4BC08-1462-47CD-84F1-547DD24B83D5}"/>
              </a:ext>
            </a:extLst>
          </p:cNvPr>
          <p:cNvCxnSpPr>
            <a:cxnSpLocks/>
          </p:cNvCxnSpPr>
          <p:nvPr/>
        </p:nvCxnSpPr>
        <p:spPr>
          <a:xfrm>
            <a:off x="5984074" y="808240"/>
            <a:ext cx="306124" cy="17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B9E8CB68-EB1A-4CBE-ACDD-5A43E01C0D99}"/>
              </a:ext>
            </a:extLst>
          </p:cNvPr>
          <p:cNvCxnSpPr>
            <a:cxnSpLocks/>
          </p:cNvCxnSpPr>
          <p:nvPr/>
        </p:nvCxnSpPr>
        <p:spPr>
          <a:xfrm flipV="1">
            <a:off x="5992238" y="800381"/>
            <a:ext cx="0" cy="1973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0978D1D4-29CC-49B1-80B8-B37568CB115C}"/>
              </a:ext>
            </a:extLst>
          </p:cNvPr>
          <p:cNvCxnSpPr>
            <a:cxnSpLocks/>
          </p:cNvCxnSpPr>
          <p:nvPr/>
        </p:nvCxnSpPr>
        <p:spPr>
          <a:xfrm flipV="1">
            <a:off x="6290198" y="511021"/>
            <a:ext cx="0" cy="305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6">
            <a:extLst>
              <a:ext uri="{FF2B5EF4-FFF2-40B4-BE49-F238E27FC236}">
                <a16:creationId xmlns:a16="http://schemas.microsoft.com/office/drawing/2014/main" xmlns="" id="{313B2E21-F211-4F99-9CDA-6621EAE1BD0A}"/>
              </a:ext>
            </a:extLst>
          </p:cNvPr>
          <p:cNvSpPr txBox="1"/>
          <p:nvPr/>
        </p:nvSpPr>
        <p:spPr>
          <a:xfrm>
            <a:off x="6582894" y="229468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文本框 67">
            <a:extLst>
              <a:ext uri="{FF2B5EF4-FFF2-40B4-BE49-F238E27FC236}">
                <a16:creationId xmlns:a16="http://schemas.microsoft.com/office/drawing/2014/main" xmlns="" id="{87CC68FE-B66F-4703-BB7C-E63101FFC038}"/>
              </a:ext>
            </a:extLst>
          </p:cNvPr>
          <p:cNvSpPr txBox="1"/>
          <p:nvPr/>
        </p:nvSpPr>
        <p:spPr>
          <a:xfrm>
            <a:off x="8437710" y="139056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" name="文本框 68">
            <a:extLst>
              <a:ext uri="{FF2B5EF4-FFF2-40B4-BE49-F238E27FC236}">
                <a16:creationId xmlns:a16="http://schemas.microsoft.com/office/drawing/2014/main" xmlns="" id="{AD333332-F698-49E6-B9B7-1E03D30799CD}"/>
              </a:ext>
            </a:extLst>
          </p:cNvPr>
          <p:cNvSpPr txBox="1"/>
          <p:nvPr/>
        </p:nvSpPr>
        <p:spPr>
          <a:xfrm>
            <a:off x="6233015" y="483518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1.1cm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文本框 69">
            <a:extLst>
              <a:ext uri="{FF2B5EF4-FFF2-40B4-BE49-F238E27FC236}">
                <a16:creationId xmlns:a16="http://schemas.microsoft.com/office/drawing/2014/main" xmlns="" id="{3340A51C-EDEA-4BAE-BCC5-672D0AE678CB}"/>
              </a:ext>
            </a:extLst>
          </p:cNvPr>
          <p:cNvSpPr txBox="1"/>
          <p:nvPr/>
        </p:nvSpPr>
        <p:spPr>
          <a:xfrm>
            <a:off x="5749416" y="541781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1.2cm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文本框 75">
            <a:extLst>
              <a:ext uri="{FF2B5EF4-FFF2-40B4-BE49-F238E27FC236}">
                <a16:creationId xmlns:a16="http://schemas.microsoft.com/office/drawing/2014/main" xmlns="" id="{7457ECBF-EEA7-48D3-84F7-4E4C75376312}"/>
              </a:ext>
            </a:extLst>
          </p:cNvPr>
          <p:cNvSpPr txBox="1"/>
          <p:nvPr/>
        </p:nvSpPr>
        <p:spPr>
          <a:xfrm>
            <a:off x="5945485" y="761203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0.9cm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文本框 76">
            <a:extLst>
              <a:ext uri="{FF2B5EF4-FFF2-40B4-BE49-F238E27FC236}">
                <a16:creationId xmlns:a16="http://schemas.microsoft.com/office/drawing/2014/main" xmlns="" id="{05EC3CDB-CC63-43E5-BAB7-0CE7D46A1B94}"/>
              </a:ext>
            </a:extLst>
          </p:cNvPr>
          <p:cNvSpPr txBox="1"/>
          <p:nvPr/>
        </p:nvSpPr>
        <p:spPr>
          <a:xfrm>
            <a:off x="5457698" y="1080686"/>
            <a:ext cx="6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2.8cm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645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7" y="339502"/>
            <a:ext cx="8255633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小区内每栋楼都有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层，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1-6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号楼有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个单元，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7-9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号楼有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个单元。一个单元内每层有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套住房，小区内一共有多少套住房？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78B8E224-AF22-4E18-B6DD-76194CB7C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3550245"/>
            <a:ext cx="559384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2×6×5×6+2×6×6×3=576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（套）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AA16C719-11CE-4EAD-8C71-E68A16EA5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8378" y="4083918"/>
            <a:ext cx="573595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小区一共有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576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套房。</a:t>
            </a:r>
            <a:endParaRPr lang="zh-CN" altLang="en-US" sz="2400" b="1" baseline="30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" name="PY30.eps" descr="id:2147514452;FounderCES">
            <a:extLst>
              <a:ext uri="{FF2B5EF4-FFF2-40B4-BE49-F238E27FC236}">
                <a16:creationId xmlns:a16="http://schemas.microsoft.com/office/drawing/2014/main" xmlns="" id="{4514B35B-D66B-41D9-88C3-467B1A47B6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69153" y="1285350"/>
            <a:ext cx="3251319" cy="207848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06495" y="1938194"/>
            <a:ext cx="51016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求出每栋楼有多少套住房，用每单元每层有的住房套数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层数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单元数，求出每栋楼的住房套数，再乘栋数就能求出小区的住房套数。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83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8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Y30.eps" descr="id:2147514452;FounderCES">
            <a:extLst>
              <a:ext uri="{FF2B5EF4-FFF2-40B4-BE49-F238E27FC236}">
                <a16:creationId xmlns:a16="http://schemas.microsoft.com/office/drawing/2014/main" xmlns="" id="{4514B35B-D66B-41D9-88C3-467B1A47B6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69153" y="1141334"/>
            <a:ext cx="3251319" cy="2078488"/>
          </a:xfrm>
          <a:prstGeom prst="rect">
            <a:avLst/>
          </a:prstGeom>
        </p:spPr>
      </p:pic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115" y="339502"/>
            <a:ext cx="8206046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小区内平均每套住房的面积是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118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平方米，这个小区的住房面积大约有多少平方米？</a:t>
            </a:r>
          </a:p>
        </p:txBody>
      </p:sp>
      <p:sp>
        <p:nvSpPr>
          <p:cNvPr id="35" name="TextBox 56">
            <a:extLst>
              <a:ext uri="{FF2B5EF4-FFF2-40B4-BE49-F238E27FC236}">
                <a16:creationId xmlns:a16="http://schemas.microsoft.com/office/drawing/2014/main" xmlns="" id="{78B8E224-AF22-4E18-B6DD-76194CB7C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720" y="3003798"/>
            <a:ext cx="465612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118×576=67968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平方米</a:t>
            </a:r>
          </a:p>
        </p:txBody>
      </p:sp>
      <p:sp>
        <p:nvSpPr>
          <p:cNvPr id="48" name="TextBox 56">
            <a:extLst>
              <a:ext uri="{FF2B5EF4-FFF2-40B4-BE49-F238E27FC236}">
                <a16:creationId xmlns:a16="http://schemas.microsoft.com/office/drawing/2014/main" xmlns="" id="{AA16C719-11CE-4EAD-8C71-E68A16EA5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883" y="3591906"/>
            <a:ext cx="621142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答：这个小区的住房面积大约有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67968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平方米。</a:t>
            </a:r>
            <a:endParaRPr lang="zh-CN" altLang="en-US" sz="2400" b="1" baseline="30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704092" y="1635646"/>
            <a:ext cx="45159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平均每套住房的面积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乘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住房的总套数。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516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8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y31.EPS" descr="id:2147514508;FounderCES">
            <a:extLst>
              <a:ext uri="{FF2B5EF4-FFF2-40B4-BE49-F238E27FC236}">
                <a16:creationId xmlns:a16="http://schemas.microsoft.com/office/drawing/2014/main" xmlns="" id="{7BA54BFF-B39D-4F8F-BCF9-459216BCFC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83730" y="977275"/>
            <a:ext cx="3436742" cy="1666483"/>
          </a:xfrm>
          <a:prstGeom prst="rect">
            <a:avLst/>
          </a:prstGeom>
        </p:spPr>
      </p:pic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AEDBE4AB-BAC1-4484-98F2-B2EF36CB8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39502"/>
            <a:ext cx="8352928" cy="156966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小区门口的音乐喷泉如下图所示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这个喷泉的占地面积是多少平方米？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xmlns="" id="{584C998B-1427-49BC-B8BE-E399C09AE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599766"/>
            <a:ext cx="909138" cy="9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5DC0D366-84C4-4EA4-AFAD-87C6EEE1FBD8}"/>
              </a:ext>
            </a:extLst>
          </p:cNvPr>
          <p:cNvSpPr/>
          <p:nvPr/>
        </p:nvSpPr>
        <p:spPr>
          <a:xfrm>
            <a:off x="1619672" y="1527758"/>
            <a:ext cx="3456384" cy="1116000"/>
          </a:xfrm>
          <a:prstGeom prst="wedgeRoundRectCallout">
            <a:avLst>
              <a:gd name="adj1" fmla="val -58726"/>
              <a:gd name="adj2" fmla="val -1387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喷泉池的底面直径为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米；喷泉池高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0.4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米；喷泉池的池壁宽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0.3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0472C142-F31D-4F05-9E6D-DDF1CED4D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8055" y="2931790"/>
            <a:ext cx="264832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12÷2=6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（米）</a:t>
            </a: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3231027D-B247-4874-8540-675826D0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9209" y="3369859"/>
            <a:ext cx="439691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3.14×36=113.04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（平方米）</a:t>
            </a: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CC5DBF8-CB30-404A-900A-AADFDECB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854" y="3879109"/>
            <a:ext cx="627553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答：这个喷泉的占地面积是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113.04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平方米。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2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5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6">
            <a:extLst>
              <a:ext uri="{FF2B5EF4-FFF2-40B4-BE49-F238E27FC236}">
                <a16:creationId xmlns:a16="http://schemas.microsoft.com/office/drawing/2014/main" xmlns="" id="{AEDBE4AB-BAC1-4484-98F2-B2EF36CB8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39502"/>
            <a:ext cx="8424936" cy="10772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喷泉池的容积是多少立方米？（得数保留一位小数）</a:t>
            </a:r>
          </a:p>
        </p:txBody>
      </p:sp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5DC0D366-84C4-4EA4-AFAD-87C6EEE1FBD8}"/>
              </a:ext>
            </a:extLst>
          </p:cNvPr>
          <p:cNvSpPr/>
          <p:nvPr/>
        </p:nvSpPr>
        <p:spPr>
          <a:xfrm>
            <a:off x="1691680" y="1515057"/>
            <a:ext cx="3428560" cy="1128701"/>
          </a:xfrm>
          <a:prstGeom prst="wedgeRoundRectCallout">
            <a:avLst>
              <a:gd name="adj1" fmla="val -55262"/>
              <a:gd name="adj2" fmla="val -5289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求容积时要注意先求内底面的半径，再根据底面积乘高求出容积。</a:t>
            </a:r>
          </a:p>
        </p:txBody>
      </p:sp>
      <p:sp>
        <p:nvSpPr>
          <p:cNvPr id="24" name="TextBox 56">
            <a:extLst>
              <a:ext uri="{FF2B5EF4-FFF2-40B4-BE49-F238E27FC236}">
                <a16:creationId xmlns:a16="http://schemas.microsoft.com/office/drawing/2014/main" xmlns="" id="{0472C142-F31D-4F05-9E6D-DDF1CED4D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5823" y="2880953"/>
            <a:ext cx="337027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12÷2-0.3=5.7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（米）</a:t>
            </a:r>
          </a:p>
        </p:txBody>
      </p:sp>
      <p:sp>
        <p:nvSpPr>
          <p:cNvPr id="25" name="TextBox 56">
            <a:extLst>
              <a:ext uri="{FF2B5EF4-FFF2-40B4-BE49-F238E27FC236}">
                <a16:creationId xmlns:a16="http://schemas.microsoft.com/office/drawing/2014/main" xmlns="" id="{3231027D-B247-4874-8540-675826D0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731" y="3492281"/>
            <a:ext cx="475727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3.14×5.7²×0.4≈40.8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（立方米）</a:t>
            </a: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xmlns="" id="{8CC5DBF8-CB30-404A-900A-AADFDECBC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854" y="4008268"/>
            <a:ext cx="627553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答：这个喷泉的容积约是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40.8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立方米。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73ED5119-3A6B-41A9-95B5-3CE6769B2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521959"/>
            <a:ext cx="994836" cy="119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py31.EPS" descr="id:2147514508;FounderCES">
            <a:extLst>
              <a:ext uri="{FF2B5EF4-FFF2-40B4-BE49-F238E27FC236}">
                <a16:creationId xmlns:a16="http://schemas.microsoft.com/office/drawing/2014/main" xmlns="" id="{7BA54BFF-B39D-4F8F-BCF9-459216BCFC3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383730" y="977275"/>
            <a:ext cx="3436742" cy="166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3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5" grpId="0"/>
      <p:bldP spid="2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850</Words>
  <Application>Microsoft Office PowerPoint</Application>
  <PresentationFormat>全屏显示(16:9)</PresentationFormat>
  <Paragraphs>101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Cambria Math</vt:lpstr>
      <vt:lpstr>Calibri</vt:lpstr>
      <vt:lpstr>楷体</vt:lpstr>
      <vt:lpstr>黑体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